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8" r:id="rId7"/>
    <p:sldId id="269" r:id="rId8"/>
    <p:sldId id="270" r:id="rId9"/>
    <p:sldId id="264" r:id="rId10"/>
    <p:sldId id="266" r:id="rId11"/>
    <p:sldId id="267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DEC76-ED29-4B30-9CBC-1A88290D5739}" v="61" dt="2024-01-10T21:11:25.360"/>
    <p1510:client id="{FC7BCE75-26CE-44A0-9704-847C2A7EA8AF}" v="14" dt="2024-01-11T16:51:46.130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Vicente open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Vicente</a:t>
            </a:r>
          </a:p>
          <a:p>
            <a:endParaRPr lang="en-US"/>
          </a:p>
          <a:p>
            <a:r>
              <a:rPr lang="en-US" b="1" cap="all"/>
              <a:t>OBJECTIVE: </a:t>
            </a:r>
            <a:r>
              <a:rPr lang="en-US" cap="all"/>
              <a:t>DEVELOP AND IMPLEMENT A DATA ANALYTICS DASHBOARD TO PROVIDE FUNCTIONAL ANALYSIS.</a:t>
            </a:r>
            <a:br>
              <a:rPr lang="en-US" cap="all">
                <a:cs typeface="+mn-lt"/>
              </a:rPr>
            </a:br>
            <a:br>
              <a:rPr lang="en-US" cap="all">
                <a:cs typeface="+mn-lt"/>
              </a:rPr>
            </a:br>
            <a:r>
              <a:rPr lang="en-US" b="1" cap="all"/>
              <a:t>PROJECT SCOPE: </a:t>
            </a:r>
            <a:r>
              <a:rPr lang="en-US" cap="all"/>
              <a:t>HIGH VOLTAGE’S DEVELOPMENT TEAM WILL CREATE AND IMPLEMENT A DATA ANALYTICS DASHBOARD THAT PROVIDES:</a:t>
            </a:r>
          </a:p>
          <a:p>
            <a:r>
              <a:rPr lang="en-US" cap="all"/>
              <a:t> </a:t>
            </a:r>
            <a:endParaRPr lang="en-US"/>
          </a:p>
          <a:p>
            <a:r>
              <a:rPr lang="en-US" b="1" cap="all"/>
              <a:t>FIELD MEASUREMENTS: </a:t>
            </a:r>
            <a:r>
              <a:rPr lang="en-US" cap="all"/>
              <a:t>Display real-time data on energy production, consumption, and distribution.</a:t>
            </a:r>
          </a:p>
          <a:p>
            <a:endParaRPr lang="en-US"/>
          </a:p>
          <a:p>
            <a:r>
              <a:rPr lang="en-US" b="1" cap="all"/>
              <a:t>WEATHER FORECASTING</a:t>
            </a:r>
            <a:r>
              <a:rPr lang="en-US" cap="all"/>
              <a:t>: Integrate weather data to assess its impact on energy consumption and production.</a:t>
            </a:r>
          </a:p>
          <a:p>
            <a:endParaRPr lang="en-US"/>
          </a:p>
          <a:p>
            <a:r>
              <a:rPr lang="en-US" b="1" cap="all"/>
              <a:t>PREDICATIVE ANALYTICS: </a:t>
            </a:r>
            <a:r>
              <a:rPr lang="en-US" cap="all"/>
              <a:t>Implement predictive modeling to forecast energy demand, equipment failures, and potential grid issues.</a:t>
            </a:r>
          </a:p>
          <a:p>
            <a:endParaRPr lang="en-US"/>
          </a:p>
          <a:p>
            <a:r>
              <a:rPr lang="en-US" b="1" cap="all"/>
              <a:t>SECURITY AND ACCESS CONTROL : </a:t>
            </a:r>
            <a:r>
              <a:rPr lang="en-US" cap="all"/>
              <a:t>Implement robust security measures to protect sensitive data.</a:t>
            </a:r>
          </a:p>
          <a:p>
            <a:endParaRPr lang="en-US"/>
          </a:p>
          <a:p>
            <a:r>
              <a:rPr lang="en-US" b="1" cap="all"/>
              <a:t>ALONG WITH REVENUE AND PRODUCTION COST </a:t>
            </a:r>
            <a:r>
              <a:rPr lang="en-US" cap="all"/>
              <a:t>: · Breakdown consumption by residential, commercial, and industrial sectors.</a:t>
            </a:r>
            <a:br>
              <a:rPr lang="en-US" cap="all">
                <a:cs typeface="+mn-lt"/>
              </a:rPr>
            </a:br>
            <a:br>
              <a:rPr lang="en-US" cap="all">
                <a:cs typeface="+mn-lt"/>
              </a:rPr>
            </a:br>
            <a:r>
              <a:rPr lang="en-US" b="1" cap="all"/>
              <a:t>STAKEHOLDERS: </a:t>
            </a:r>
            <a:r>
              <a:rPr lang="en-US" cap="all"/>
              <a:t>DATA ANALYTICS TEAM, IT DEVELOPMENT TEAM, MARKETING TEAMS AND ENGINEERS.</a:t>
            </a:r>
            <a:br>
              <a:rPr lang="en-US" cap="all">
                <a:cs typeface="+mn-lt"/>
              </a:rPr>
            </a:br>
            <a:endParaRPr lang="en-US" cap="all">
              <a:cs typeface="+mn-lt"/>
            </a:endParaRPr>
          </a:p>
          <a:p>
            <a:br>
              <a:rPr lang="en-US" cap="all">
                <a:cs typeface="+mn-lt"/>
              </a:rPr>
            </a:br>
            <a:r>
              <a:rPr lang="en-US" cap="all"/>
              <a:t>IMPLEMENTATION:</a:t>
            </a:r>
          </a:p>
          <a:p>
            <a:br>
              <a:rPr lang="en-US" cap="all">
                <a:cs typeface="+mn-lt"/>
              </a:rPr>
            </a:br>
            <a:r>
              <a:rPr lang="en-US" cap="all"/>
              <a:t>START DATE: 01/11/2024</a:t>
            </a:r>
          </a:p>
          <a:p>
            <a:br>
              <a:rPr lang="en-US" cap="all">
                <a:cs typeface="+mn-lt"/>
              </a:rPr>
            </a:br>
            <a:r>
              <a:rPr lang="en-US" cap="all"/>
              <a:t>DURATION: 10 MONTHS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46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The way the cost management plan was created was through finding the average salaries of the jobs listed above.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We then moved forward by breaking down what we thought the average of each departments total contribution for the project would be by hours. </a:t>
            </a:r>
            <a:br>
              <a:rPr lang="en-US">
                <a:cs typeface="Calibri"/>
              </a:rPr>
            </a:b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Vicente</a:t>
            </a: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2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mgpjrx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with a lightning bolt in a circle&#10;&#10;Description automatically generated">
            <a:extLst>
              <a:ext uri="{FF2B5EF4-FFF2-40B4-BE49-F238E27FC236}">
                <a16:creationId xmlns:a16="http://schemas.microsoft.com/office/drawing/2014/main" id="{B0D11A6A-FDB6-7C60-CBCB-FC0EBC58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403572"/>
            <a:ext cx="6516709" cy="6050855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90" y="1663435"/>
            <a:ext cx="6516709" cy="2003898"/>
          </a:xfrm>
        </p:spPr>
        <p:txBody>
          <a:bodyPr/>
          <a:lstStyle/>
          <a:p>
            <a:r>
              <a:rPr lang="en-US" sz="4400"/>
              <a:t>HVEC Implementation</a:t>
            </a:r>
            <a:br>
              <a:rPr lang="en-US" sz="4400"/>
            </a:br>
            <a:br>
              <a:rPr lang="en-US" sz="4400"/>
            </a:br>
            <a:endParaRPr lang="en-US" sz="440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193" y="3891065"/>
            <a:ext cx="4434747" cy="26403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/>
              <a:t>Kyle Swartz</a:t>
            </a:r>
            <a:br>
              <a:rPr lang="en-US" b="1"/>
            </a:br>
            <a:r>
              <a:rPr lang="en-US" b="1"/>
              <a:t>Chandi Gastali</a:t>
            </a:r>
          </a:p>
          <a:p>
            <a:pPr>
              <a:lnSpc>
                <a:spcPct val="120000"/>
              </a:lnSpc>
            </a:pPr>
            <a:r>
              <a:rPr lang="en-US" b="1"/>
              <a:t>Vicente Alsidez-Longoria</a:t>
            </a:r>
            <a:br>
              <a:rPr lang="en-US" b="1"/>
            </a:br>
            <a:r>
              <a:rPr lang="en-US" b="1"/>
              <a:t>Melvin Padolina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328" y="1229571"/>
            <a:ext cx="4127344" cy="4398857"/>
          </a:xfrm>
        </p:spPr>
        <p:txBody>
          <a:bodyPr/>
          <a:lstStyle/>
          <a:p>
            <a:r>
              <a:rPr lang="en-US" sz="3600"/>
              <a:t> Questions?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 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849" y="136525"/>
            <a:ext cx="9496302" cy="334066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Project charter and SCOPE/stakeholders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162D9221-A672-3E71-0479-98974041CDBB}"/>
              </a:ext>
            </a:extLst>
          </p:cNvPr>
          <p:cNvSpPr txBox="1">
            <a:spLocks/>
          </p:cNvSpPr>
          <p:nvPr/>
        </p:nvSpPr>
        <p:spPr>
          <a:xfrm>
            <a:off x="809625" y="1084261"/>
            <a:ext cx="10572750" cy="5454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>
                <a:ea typeface="+mn-ea"/>
                <a:cs typeface="+mn-cs"/>
              </a:rPr>
              <a:t>Objective: Develop and implement a data analytics dashboard to provide functional analysis.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Project scope: High voltage’s development team will create and implement a data analytics dashboard that provides field measurements, weather forecasting, predicative analytics, security and access control along with revenue and production cost.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Stakeholders: Data analytics team, IT development team, Marketing teams and engineers.</a:t>
            </a:r>
            <a:br>
              <a:rPr lang="en-US" sz="2500">
                <a:ea typeface="+mn-ea"/>
                <a:cs typeface="+mn-cs"/>
              </a:rPr>
            </a:b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Implementation:</a:t>
            </a: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Start date: 01/11/2024</a:t>
            </a:r>
            <a:br>
              <a:rPr lang="en-US" sz="2500">
                <a:ea typeface="+mn-ea"/>
                <a:cs typeface="+mn-cs"/>
              </a:rPr>
            </a:br>
            <a:r>
              <a:rPr lang="en-US" sz="2500">
                <a:ea typeface="+mn-ea"/>
                <a:cs typeface="+mn-cs"/>
              </a:rPr>
              <a:t>Duration: 10 months</a:t>
            </a:r>
            <a:br>
              <a:rPr lang="en-US" sz="1800">
                <a:ea typeface="+mn-ea"/>
                <a:cs typeface="+mn-cs"/>
              </a:rPr>
            </a:br>
            <a:br>
              <a:rPr lang="en-US" sz="1800">
                <a:ea typeface="+mn-ea"/>
                <a:cs typeface="+mn-cs"/>
              </a:rPr>
            </a:b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0" y="136524"/>
            <a:ext cx="3718560" cy="2200275"/>
          </a:xfrm>
        </p:spPr>
        <p:txBody>
          <a:bodyPr/>
          <a:lstStyle/>
          <a:p>
            <a:r>
              <a:rPr lang="en-US"/>
              <a:t>Work breakdown </a:t>
            </a:r>
            <a:br>
              <a:rPr lang="en-US"/>
            </a:br>
            <a:r>
              <a:rPr lang="en-US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3BBCD-1BB6-3226-9CFB-A994DCDC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86" y="228153"/>
            <a:ext cx="505906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54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/>
              <a:t>Schedule Management plan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A86B91-F243-7BB5-DBB7-C1CFBB1B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189719"/>
            <a:ext cx="5730239" cy="5414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70914-033D-DCB8-4BCF-EC03CEE3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1" y="1189719"/>
            <a:ext cx="5730239" cy="42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10-month milestones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389237" y="3083525"/>
            <a:ext cx="1440088" cy="598827"/>
          </a:xfrm>
        </p:spPr>
        <p:txBody>
          <a:bodyPr>
            <a:normAutofit lnSpcReduction="10000"/>
          </a:bodyPr>
          <a:lstStyle/>
          <a:p>
            <a:r>
              <a:rPr lang="en-ZA" sz="1200"/>
              <a:t>Completed Dashboard Objective</a:t>
            </a:r>
            <a:endParaRPr lang="en-US" sz="120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45869" y="4377734"/>
            <a:ext cx="1440088" cy="59882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Identified and cleaned dashboard data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961637" y="4343680"/>
            <a:ext cx="1440088" cy="59882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Completed Front and Back End of Dashboard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200" y="3804461"/>
            <a:ext cx="1021001" cy="501726"/>
          </a:xfrm>
        </p:spPr>
        <p:txBody>
          <a:bodyPr>
            <a:norm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6774" y="4211451"/>
            <a:ext cx="495300" cy="652276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6189" y="4211451"/>
            <a:ext cx="495300" cy="652276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3820" y="3743777"/>
            <a:ext cx="495300" cy="652276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5019" y="4211451"/>
            <a:ext cx="495300" cy="652276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95235" y="4211451"/>
            <a:ext cx="615310" cy="652276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43849" y="4211451"/>
            <a:ext cx="495300" cy="652276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33264" y="4211451"/>
            <a:ext cx="495300" cy="652276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22679" y="4211451"/>
            <a:ext cx="495300" cy="652276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2094" y="4211451"/>
            <a:ext cx="495300" cy="652276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01509" y="4211451"/>
            <a:ext cx="495300" cy="652276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9542" y="3692810"/>
            <a:ext cx="2626105" cy="674466"/>
            <a:chOff x="2751997" y="2624171"/>
            <a:chExt cx="2626105" cy="67446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51997" y="2624171"/>
              <a:ext cx="0" cy="36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6087" y="2986685"/>
              <a:ext cx="2015" cy="3119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50363" y="4040409"/>
            <a:ext cx="6907768" cy="5620"/>
            <a:chOff x="1521362" y="2488864"/>
            <a:chExt cx="6907768" cy="562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  <a:stCxn id="111" idx="3"/>
            </p:cNvCxnSpPr>
            <p:nvPr userDrawn="1"/>
          </p:nvCxnSpPr>
          <p:spPr>
            <a:xfrm flipV="1">
              <a:off x="1521362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  <a:endCxn id="113" idx="1"/>
            </p:cNvCxnSpPr>
            <p:nvPr userDrawn="1"/>
          </p:nvCxnSpPr>
          <p:spPr>
            <a:xfrm>
              <a:off x="2301137" y="2488864"/>
              <a:ext cx="625016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  <a:stCxn id="113" idx="3"/>
            </p:cNvCxnSpPr>
            <p:nvPr userDrawn="1"/>
          </p:nvCxnSpPr>
          <p:spPr>
            <a:xfrm flipV="1">
              <a:off x="3100324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  <a:stCxn id="117" idx="3"/>
            </p:cNvCxnSpPr>
            <p:nvPr userDrawn="1"/>
          </p:nvCxnSpPr>
          <p:spPr>
            <a:xfrm flipV="1">
              <a:off x="6258248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  <a:stCxn id="118" idx="3"/>
            </p:cNvCxnSpPr>
            <p:nvPr userDrawn="1"/>
          </p:nvCxnSpPr>
          <p:spPr>
            <a:xfrm flipV="1">
              <a:off x="7047729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  <a:stCxn id="119" idx="3"/>
            </p:cNvCxnSpPr>
            <p:nvPr userDrawn="1"/>
          </p:nvCxnSpPr>
          <p:spPr>
            <a:xfrm flipV="1">
              <a:off x="7837210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76192" y="3958943"/>
            <a:ext cx="6490019" cy="174171"/>
            <a:chOff x="1835966" y="4162015"/>
            <a:chExt cx="6490019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4" name="Oval 254">
            <a:extLst>
              <a:ext uri="{FF2B5EF4-FFF2-40B4-BE49-F238E27FC236}">
                <a16:creationId xmlns:a16="http://schemas.microsoft.com/office/drawing/2014/main" id="{4E4C2173-529C-0E40-8FCC-3942B08A0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60776" y="393591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238">
            <a:extLst>
              <a:ext uri="{FF2B5EF4-FFF2-40B4-BE49-F238E27FC236}">
                <a16:creationId xmlns:a16="http://schemas.microsoft.com/office/drawing/2014/main" id="{D5E43ADD-8E6E-D819-364D-AD9CB1568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2421" y="396118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38">
            <a:extLst>
              <a:ext uri="{FF2B5EF4-FFF2-40B4-BE49-F238E27FC236}">
                <a16:creationId xmlns:a16="http://schemas.microsoft.com/office/drawing/2014/main" id="{7639D030-A0D6-DE50-4916-7297A5F5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3046" y="3951759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29A5A5-1810-4799-31ED-A6BEE04CF771}"/>
              </a:ext>
            </a:extLst>
          </p:cNvPr>
          <p:cNvCxnSpPr>
            <a:cxnSpLocks/>
          </p:cNvCxnSpPr>
          <p:nvPr/>
        </p:nvCxnSpPr>
        <p:spPr>
          <a:xfrm>
            <a:off x="4618806" y="4055324"/>
            <a:ext cx="6153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45EF323-4688-C9E3-FCE9-919EE48D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38532" y="4131936"/>
            <a:ext cx="3707" cy="235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Placeholder 98">
            <a:extLst>
              <a:ext uri="{FF2B5EF4-FFF2-40B4-BE49-F238E27FC236}">
                <a16:creationId xmlns:a16="http://schemas.microsoft.com/office/drawing/2014/main" id="{0B5A5AE1-9792-07CC-0562-FDFF50F602C8}"/>
              </a:ext>
            </a:extLst>
          </p:cNvPr>
          <p:cNvSpPr txBox="1">
            <a:spLocks/>
          </p:cNvSpPr>
          <p:nvPr/>
        </p:nvSpPr>
        <p:spPr>
          <a:xfrm>
            <a:off x="4206417" y="3079021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Defined Dashboard </a:t>
            </a:r>
            <a:r>
              <a:rPr lang="en-US" err="1"/>
              <a:t>Objs</a:t>
            </a:r>
            <a:r>
              <a:rPr lang="en-US"/>
              <a:t>./</a:t>
            </a:r>
            <a:br>
              <a:rPr lang="en-US"/>
            </a:br>
            <a:r>
              <a:rPr lang="en-US"/>
              <a:t>Completed BRD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8313937-818B-DB55-D479-E5966D9BA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19786" y="3694711"/>
            <a:ext cx="8985" cy="375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Placeholder 99">
            <a:extLst>
              <a:ext uri="{FF2B5EF4-FFF2-40B4-BE49-F238E27FC236}">
                <a16:creationId xmlns:a16="http://schemas.microsoft.com/office/drawing/2014/main" id="{C5C1E7A6-6F88-97CA-8259-E691034C1CE3}"/>
              </a:ext>
            </a:extLst>
          </p:cNvPr>
          <p:cNvSpPr txBox="1">
            <a:spLocks/>
          </p:cNvSpPr>
          <p:nvPr/>
        </p:nvSpPr>
        <p:spPr>
          <a:xfrm>
            <a:off x="6191437" y="3051722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Beta and UAT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18A656-C4D9-6B24-345E-A934A4680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6900164" y="3692810"/>
            <a:ext cx="1259" cy="26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3D7F3D9-6207-15F7-D758-BC3A4234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8080198" y="4075278"/>
            <a:ext cx="1798" cy="3513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Placeholder 99">
            <a:extLst>
              <a:ext uri="{FF2B5EF4-FFF2-40B4-BE49-F238E27FC236}">
                <a16:creationId xmlns:a16="http://schemas.microsoft.com/office/drawing/2014/main" id="{BDC44163-BAE0-085A-B732-2009634B1D22}"/>
              </a:ext>
            </a:extLst>
          </p:cNvPr>
          <p:cNvSpPr txBox="1">
            <a:spLocks/>
          </p:cNvSpPr>
          <p:nvPr/>
        </p:nvSpPr>
        <p:spPr>
          <a:xfrm>
            <a:off x="7361952" y="4426667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Deployed Dashboard to Marketing and Engineering Team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BA88452-8031-ACC6-8E28-CDB53DB1F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6243" y="3673225"/>
            <a:ext cx="0" cy="348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 Placeholder 99">
            <a:extLst>
              <a:ext uri="{FF2B5EF4-FFF2-40B4-BE49-F238E27FC236}">
                <a16:creationId xmlns:a16="http://schemas.microsoft.com/office/drawing/2014/main" id="{8BFFC30F-09DB-AEDE-A3BE-EDEB8300C143}"/>
              </a:ext>
            </a:extLst>
          </p:cNvPr>
          <p:cNvSpPr txBox="1">
            <a:spLocks/>
          </p:cNvSpPr>
          <p:nvPr/>
        </p:nvSpPr>
        <p:spPr>
          <a:xfrm>
            <a:off x="8049004" y="2941136"/>
            <a:ext cx="1878110" cy="72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training to marketing and engineering teams</a:t>
            </a:r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227078"/>
            <a:ext cx="6159464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Cost management plan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E0FCB-FE28-E89C-BD23-76C20EBCB38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2" name="Picture 1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D09706D4-93F2-EB7D-1CD0-75742193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8" y="790575"/>
            <a:ext cx="11346076" cy="56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96" y="376802"/>
            <a:ext cx="5184648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Communication management plan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D93908-CB42-F3B5-3D5B-62EB4F9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0" y="1167626"/>
            <a:ext cx="5785520" cy="518872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16483-23B5-4E3E-EFF7-0ECE5FFD4DF1}"/>
              </a:ext>
            </a:extLst>
          </p:cNvPr>
          <p:cNvGrpSpPr/>
          <p:nvPr/>
        </p:nvGrpSpPr>
        <p:grpSpPr>
          <a:xfrm>
            <a:off x="6183021" y="1167626"/>
            <a:ext cx="5528594" cy="5188724"/>
            <a:chOff x="2806700" y="0"/>
            <a:chExt cx="6577013" cy="6858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E8E2436-A03A-71DB-5A3F-B5EEEAF7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700" y="0"/>
              <a:ext cx="65770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490DC3-2CC4-CB3C-2135-1272534AF253}"/>
                </a:ext>
              </a:extLst>
            </p:cNvPr>
            <p:cNvSpPr/>
            <p:nvPr/>
          </p:nvSpPr>
          <p:spPr>
            <a:xfrm>
              <a:off x="3026004" y="226243"/>
              <a:ext cx="716437" cy="15055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89B64-8FA9-110E-5521-4B0138890666}"/>
                </a:ext>
              </a:extLst>
            </p:cNvPr>
            <p:cNvSpPr/>
            <p:nvPr/>
          </p:nvSpPr>
          <p:spPr>
            <a:xfrm>
              <a:off x="8449561" y="226243"/>
              <a:ext cx="716435" cy="2162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28" y="400979"/>
            <a:ext cx="4864608" cy="365760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Risk management plan</a:t>
            </a:r>
            <a:endParaRPr lang="en-US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8C460C-BA3A-6487-307D-902801FFA1A2}"/>
              </a:ext>
            </a:extLst>
          </p:cNvPr>
          <p:cNvGrpSpPr/>
          <p:nvPr/>
        </p:nvGrpSpPr>
        <p:grpSpPr>
          <a:xfrm>
            <a:off x="-2" y="1538723"/>
            <a:ext cx="12192002" cy="4456724"/>
            <a:chOff x="-1" y="1406748"/>
            <a:chExt cx="12192002" cy="422105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B1AB9-3F90-86CA-0B93-227DC98DA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406748"/>
              <a:ext cx="10029265" cy="422105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BC9C70E-A7EB-CB31-920D-D1B30CADC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265" y="1406748"/>
              <a:ext cx="2162736" cy="422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5" y="1064637"/>
            <a:ext cx="9534525" cy="5476874"/>
          </a:xfrm>
        </p:spPr>
        <p:txBody>
          <a:bodyPr/>
          <a:lstStyle/>
          <a:p>
            <a:r>
              <a:rPr lang="en-US"/>
              <a:t>Closing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-</a:t>
            </a:r>
            <a:r>
              <a:rPr lang="en-US" sz="1600"/>
              <a:t>ongoing training and updates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r>
              <a:rPr lang="en-US" sz="1600"/>
              <a:t>-available support in future</a:t>
            </a:r>
            <a:br>
              <a:rPr lang="en-US" sz="1600"/>
            </a:br>
            <a:r>
              <a:rPr lang="en-US" sz="1600"/>
              <a:t> </a:t>
            </a:r>
            <a:br>
              <a:rPr lang="en-US" sz="1600"/>
            </a:br>
            <a:br>
              <a:rPr lang="en-US" sz="1600"/>
            </a:br>
            <a:r>
              <a:rPr lang="en-US" sz="1600"/>
              <a:t>-Future enhancements 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r>
              <a:rPr lang="en-US" sz="1600"/>
              <a:t>-</a:t>
            </a:r>
            <a:r>
              <a:rPr lang="en-US" sz="1600">
                <a:hlinkClick r:id="rId4"/>
              </a:rPr>
              <a:t>https://mgpjrx.github.io/</a:t>
            </a:r>
            <a:r>
              <a:rPr lang="en-US" sz="1600"/>
              <a:t>  </a:t>
            </a:r>
            <a:br>
              <a:rPr lang="en-US" sz="1600"/>
            </a:b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451</Words>
  <Application>Microsoft Office PowerPoint</Application>
  <PresentationFormat>Widescreen</PresentationFormat>
  <Paragraphs>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HVEC Implementation  </vt:lpstr>
      <vt:lpstr>Project charter and SCOPE/stakeholders</vt:lpstr>
      <vt:lpstr>Work breakdown  structure</vt:lpstr>
      <vt:lpstr>Schedule Management plan</vt:lpstr>
      <vt:lpstr>10-month milestones</vt:lpstr>
      <vt:lpstr>Cost management plan</vt:lpstr>
      <vt:lpstr>Communication management plan</vt:lpstr>
      <vt:lpstr>Risk management plan</vt:lpstr>
      <vt:lpstr>Closing   -ongoing training and updates   -available support in future    -Future enhancements    -https://mgpjrx.github.io/   </vt:lpstr>
      <vt:lpstr> Questions?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HVEC Implementation</dc:title>
  <dc:creator>Padolina, Melvin (Omaha)</dc:creator>
  <cp:lastModifiedBy>Padolina, Melvin (Omaha)</cp:lastModifiedBy>
  <cp:revision>2</cp:revision>
  <dcterms:created xsi:type="dcterms:W3CDTF">2024-01-05T19:31:56Z</dcterms:created>
  <dcterms:modified xsi:type="dcterms:W3CDTF">2024-01-11T16:58:31Z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